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8" r:id="rId1"/>
  </p:sldMasterIdLst>
  <p:notesMasterIdLst>
    <p:notesMasterId r:id="rId24"/>
  </p:notesMasterIdLst>
  <p:sldIdLst>
    <p:sldId id="256" r:id="rId2"/>
    <p:sldId id="265" r:id="rId3"/>
    <p:sldId id="270" r:id="rId4"/>
    <p:sldId id="268" r:id="rId5"/>
    <p:sldId id="275" r:id="rId6"/>
    <p:sldId id="276" r:id="rId7"/>
    <p:sldId id="257" r:id="rId8"/>
    <p:sldId id="266" r:id="rId9"/>
    <p:sldId id="267" r:id="rId10"/>
    <p:sldId id="259" r:id="rId11"/>
    <p:sldId id="261" r:id="rId12"/>
    <p:sldId id="263" r:id="rId13"/>
    <p:sldId id="262" r:id="rId14"/>
    <p:sldId id="264" r:id="rId15"/>
    <p:sldId id="260" r:id="rId16"/>
    <p:sldId id="277" r:id="rId17"/>
    <p:sldId id="269" r:id="rId18"/>
    <p:sldId id="271" r:id="rId19"/>
    <p:sldId id="272" r:id="rId20"/>
    <p:sldId id="273" r:id="rId21"/>
    <p:sldId id="278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545B"/>
    <a:srgbClr val="1B4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7F8199-4E18-4354-AEEA-974722602C90}" v="3747" dt="2019-01-09T02:18:19.8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4"/>
    <p:restoredTop sz="94667"/>
  </p:normalViewPr>
  <p:slideViewPr>
    <p:cSldViewPr snapToGrid="0" snapToObjects="1">
      <p:cViewPr varScale="1">
        <p:scale>
          <a:sx n="72" d="100"/>
          <a:sy n="72" d="100"/>
        </p:scale>
        <p:origin x="41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29T06:32:38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31 10000 0 0,'0'-3'119'0'0,"-2"-8"198"0"0,-4 0-56 0 0,5 10-192 0 0,1 1 47 0 0,0 0 212 0 0,0 0 96 0 0,0 0 22 0 0,0 0 8 0 0,0 0 30 0 0,0 0 18 0 0,0 0 2 0 0,0 0-24 0 0,0 0-100 0 0,0 0-42 0 0,0 0-8 0 0,0 0-33 0 0,0 0-129 0 0,0 0-59 0 0,0 0-11 0 0,0 0 7 0 0,0 0 39 0 0,0 0 14 0 0,0 0 2 0 0,0 0-13 0 0,0 0-56 0 0,0 0-25 0 0,0 0-2 0 0,0 0 0 0 0,0 0 0 0 0,0 0 6 0 0,0 0 20 0 0,0 0 6 0 0,0 0 0 0 0,0 0 8 0 0,0 0 35 0 0,0 0 18 0 0,0 0 3 0 0,0 0-5 0 0,0 0-22 0 0,0 0-5 0 0,0 0 0 0 0,0 0 0 0 0,0 0 0 0 0,0 0 0 0 0,0 0 0 0 0,0 0 6 0 0,0 0 20 0 0,0 0 6 0 0,0 0 0 0 0,0 0-14 0 0,0 0-61 0 0,0 0-14 0 0,-4 2 3 0 0,-2 1-47 0 0,4-2 33 0 0,2-1 33 0 0,0 0-10 0 0,0 0-10 0 0,0 0-2 0 0,-16 13 1262 0 0,-4-6-981 0 0,20-7-289 0 0,0 0 21 0 0,0 0-5 0 0,0 0-13 0 0,0 0-2 0 0,0 0 2 0 0,0 0 3 0 0,-2 0-14 0 0,-2-3-34 0 0,2 3 7 0 0,1-1-76 0 0,-6-2 33 0 0,1 0 26 0 0,4 2 42 0 0,2 1-10 0 0,0 0-64 0 0,0 0 42 0 0,0 0-64 0 0,0-1-10 0 0,-4-6 56 0 0,4 6 39 0 0,0 1-59 0 0,0 0 36 0 0,0 0-94 0 0,0 0-2 0 0,0 0 11 0 0,0 0 2 0 0,0 0 0 0 0,0 0 0 0 0,-8-9-3810 0 0,8 8 3140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29T06:43:51.5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1 115 14784 0 0,'0'-50'416'0'0,"0"31"96"0"0,0 3-416 0 0,0 5-96 0 0,0-1 0 0 0,0 12 0 0 0,14-6-200 0 0,-7 6-64 0 0,13 6-16 0 0,1 0 0 0 0,6 0-1008 0 0,8-2-208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29T07:08:26.0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 69 4000 0 0,'0'0'116'0'0,"0"0"53"0"0,0 0 162 0 0,0 0 70 0 0,0 0 14 0 0,0 0-47 0 0,0 0-203 0 0,0 0-90 0 0,0 0-6 0 0,0 0 22 0 0,0 0-27 0 0,0 0-128 0 0,0 0-32 0 0,0 0 1 0 0,0 0 7 0 0,-1-2 20 0 0,0-6 4904 0 0,6 12-1722 0 0,0 1-4463 0 0,-3-4 1420 0 0,70 0 966 0 0,-51-1-954 0 0,184 2 808 0 0,-72-2-811 0 0,-81 1 32 0 0,35-5-112 0 0,-56-5 53 0 0,15 5 102 0 0,71-13 213 0 0,-44 8-192 0 0,74-7 32 0 0,-63 12 277 0 0,-3 4-674 0 0,5-5 341 0 0,38 4-184 0 0,51-2 96 0 0,-109 3 6 0 0,93 3 355 0 0,-96 3-121 0 0,-19 2-240 0 0,85 9 80 0 0,-5-4 656 0 0,-22-2-648 0 0,-55-14-72 0 0,-2 15-90 0 0,12-8-44 0 0,36 6 273 0 0,14 12 37 0 0,-14-1 77 0 0,-32-9-194 0 0,17 6 106 0 0,24 25-181 0 0,-78-27-152 0 0,30 28 152 0 0,26 40 432 0 0,-58-54-344 0 0,14 9-632 0 0,-30-32 480 0 0,13 10 0 0 0,-3 1 0 0 0,-11-13 0 0 0,51 51 78 0 0,-15-23-76 0 0,-21-20-18 0 0,-15-7 16 0 0,11 10 295 0 0,-11-4-440 0 0,1 13 139 0 0,-6-23 82 0 0,-1 5 60 0 0,-4-1-124 0 0,0 2-12 0 0,-14 12-80 0 0,12-15 64 0 0,-2 1 16 0 0,-37 27 128 0 0,9-24-128 0 0,-60 37 0 0 0,81-45 0 0 0,-122 29-8 0 0,87-23-292 0 0,-21 4 447 0 0,24 0-200 0 0,-49-2 291 0 0,45-8-286 0 0,-23 6-26 0 0,-39 10-364 0 0,43-11 293 0 0,-11 1 56 0 0,-22 2 35 0 0,34 4 54 0 0,22-10 0 0 0,-2-2 0 0 0,-63 12 54 0 0,-46-4-44 0 0,52-9 142 0 0,-38 3-474 0 0,62-11 516 0 0,-39 8-194 0 0,39-8 128 0 0,-20 4 496 0 0,-19-1-906 0 0,9 1 572 0 0,68-3-290 0 0,-48 6-13 0 0,-50-4-47 0 0,60 0 64 0 0,18 1-4 0 0,33-5 53 0 0,13 5-34 0 0,17 4 70 0 0,1 0 2 0 0,-24-16-10 0 0,-5-15-91 0 0,15 6-110 0 0,-11-6 173 0 0,0-10 24 0 0,12 13-177 0 0,-6-25 51 0 0,12 39 166 0 0,-1-7-321 0 0,-1-10 206 0 0,5-25 78 0 0,10 19-131 0 0,-2 28 40 0 0,29-60 11 0 0,-1 31 0 0 0,-1 0-72 0 0,6-5-433 0 0,-15 9-1367 0 0,-16 25 394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29T06:32:38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31 10000 0 0,'0'-3'119'0'0,"-2"-8"198"0"0,-4 0-56 0 0,5 10-192 0 0,1 1 47 0 0,0 0 212 0 0,0 0 96 0 0,0 0 22 0 0,0 0 8 0 0,0 0 30 0 0,0 0 18 0 0,0 0 2 0 0,0 0-24 0 0,0 0-100 0 0,0 0-42 0 0,0 0-8 0 0,0 0-33 0 0,0 0-129 0 0,0 0-59 0 0,0 0-11 0 0,0 0 7 0 0,0 0 39 0 0,0 0 14 0 0,0 0 2 0 0,0 0-13 0 0,0 0-56 0 0,0 0-25 0 0,0 0-2 0 0,0 0 0 0 0,0 0 0 0 0,0 0 6 0 0,0 0 20 0 0,0 0 6 0 0,0 0 0 0 0,0 0 8 0 0,0 0 35 0 0,0 0 18 0 0,0 0 3 0 0,0 0-5 0 0,0 0-22 0 0,0 0-5 0 0,0 0 0 0 0,0 0 0 0 0,0 0 0 0 0,0 0 0 0 0,0 0 0 0 0,0 0 6 0 0,0 0 20 0 0,0 0 6 0 0,0 0 0 0 0,0 0-14 0 0,0 0-61 0 0,0 0-14 0 0,-4 2 3 0 0,-2 1-47 0 0,4-2 33 0 0,2-1 33 0 0,0 0-10 0 0,0 0-10 0 0,0 0-2 0 0,-16 13 1262 0 0,-4-6-981 0 0,20-7-289 0 0,0 0 21 0 0,0 0-5 0 0,0 0-13 0 0,0 0-2 0 0,0 0 2 0 0,0 0 3 0 0,-2 0-14 0 0,-2-3-34 0 0,2 3 7 0 0,1-1-76 0 0,-6-2 33 0 0,1 0 26 0 0,4 2 42 0 0,2 1-10 0 0,0 0-64 0 0,0 0 42 0 0,0 0-64 0 0,0-1-10 0 0,-4-6 56 0 0,4 6 39 0 0,0 1-59 0 0,0 0 36 0 0,0 0-94 0 0,0 0-2 0 0,0 0 11 0 0,0 0 2 0 0,0 0 0 0 0,0 0 0 0 0,-8-9-3810 0 0,8 8 3140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29T06:38:36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88 2880 0 0,'-1'-7'107'0'0,"-3"-3"-53"0"0,3 8 117 0 0,1 2 49 0 0,-4-17 1021 0 0,-6 8-222 0 0,8-7 845 0 0,-8-8-1708 0 0,9 22-86 0 0,1 2 1 0 0,0 0 14 0 0,0 0-42 0 0,0 0-107 0 0,0 0-7 0 0,0 0-35 0 0,0 0-146 0 0,0 0-36 0 0,0 0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29T06:43:51.5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1 115 14784 0 0,'0'-50'416'0'0,"0"31"96"0"0,0 3-416 0 0,0 5-96 0 0,0-1 0 0 0,0 12 0 0 0,14-6-200 0 0,-7 6-64 0 0,13 6-16 0 0,1 0 0 0 0,6 0-1008 0 0,8-2-208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29T07:08:26.0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 69 4000 0 0,'0'0'116'0'0,"0"0"53"0"0,0 0 162 0 0,0 0 70 0 0,0 0 14 0 0,0 0-47 0 0,0 0-203 0 0,0 0-90 0 0,0 0-6 0 0,0 0 22 0 0,0 0-27 0 0,0 0-128 0 0,0 0-32 0 0,0 0 1 0 0,0 0 7 0 0,-1-2 20 0 0,0-6 4904 0 0,6 12-1722 0 0,0 1-4463 0 0,-3-4 1420 0 0,70 0 966 0 0,-51-1-954 0 0,184 2 808 0 0,-72-2-811 0 0,-81 1 32 0 0,35-5-112 0 0,-56-5 53 0 0,15 5 102 0 0,71-13 213 0 0,-44 8-192 0 0,74-7 32 0 0,-63 12 277 0 0,-3 4-674 0 0,5-5 341 0 0,38 4-184 0 0,51-2 96 0 0,-109 3 6 0 0,93 3 355 0 0,-96 3-121 0 0,-19 2-240 0 0,85 9 80 0 0,-5-4 656 0 0,-22-2-648 0 0,-55-14-72 0 0,-2 15-90 0 0,12-8-44 0 0,36 6 273 0 0,14 12 37 0 0,-14-1 77 0 0,-32-9-194 0 0,17 6 106 0 0,24 25-181 0 0,-78-27-152 0 0,30 28 152 0 0,26 40 432 0 0,-58-54-344 0 0,14 9-632 0 0,-30-32 480 0 0,13 10 0 0 0,-3 1 0 0 0,-11-13 0 0 0,51 51 78 0 0,-15-23-76 0 0,-21-20-18 0 0,-15-7 16 0 0,11 10 295 0 0,-11-4-440 0 0,1 13 139 0 0,-6-23 82 0 0,-1 5 60 0 0,-4-1-124 0 0,0 2-12 0 0,-14 12-80 0 0,12-15 64 0 0,-2 1 16 0 0,-37 27 128 0 0,9-24-128 0 0,-60 37 0 0 0,81-45 0 0 0,-122 29-8 0 0,87-23-292 0 0,-21 4 447 0 0,24 0-200 0 0,-49-2 291 0 0,45-8-286 0 0,-23 6-26 0 0,-39 10-364 0 0,43-11 293 0 0,-11 1 56 0 0,-22 2 35 0 0,34 4 54 0 0,22-10 0 0 0,-2-2 0 0 0,-63 12 54 0 0,-46-4-44 0 0,52-9 142 0 0,-38 3-474 0 0,62-11 516 0 0,-39 8-194 0 0,39-8 128 0 0,-20 4 496 0 0,-19-1-906 0 0,9 1 572 0 0,68-3-290 0 0,-48 6-13 0 0,-50-4-47 0 0,60 0 64 0 0,18 1-4 0 0,33-5 53 0 0,13 5-34 0 0,17 4 70 0 0,1 0 2 0 0,-24-16-10 0 0,-5-15-91 0 0,15 6-110 0 0,-11-6 173 0 0,0-10 24 0 0,12 13-177 0 0,-6-25 51 0 0,12 39 166 0 0,-1-7-321 0 0,-1-10 206 0 0,5-25 78 0 0,10 19-131 0 0,-2 28 40 0 0,29-60 11 0 0,-1 31 0 0 0,-1 0-72 0 0,6-5-433 0 0,-15 9-1367 0 0,-16 25 394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29T06:38:36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88 2880 0 0,'-1'-7'107'0'0,"-3"-3"-53"0"0,3 8 117 0 0,1 2 49 0 0,-4-17 1021 0 0,-6 8-222 0 0,8-7 845 0 0,-8-8-1708 0 0,9 22-86 0 0,1 2 1 0 0,0 0 14 0 0,0 0-42 0 0,0 0-107 0 0,0 0-7 0 0,0 0-35 0 0,0 0-146 0 0,0 0-36 0 0,0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29T06:32:38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31 10000 0 0,'0'-3'119'0'0,"-2"-8"198"0"0,-4 0-56 0 0,5 10-192 0 0,1 1 47 0 0,0 0 212 0 0,0 0 96 0 0,0 0 22 0 0,0 0 8 0 0,0 0 30 0 0,0 0 18 0 0,0 0 2 0 0,0 0-24 0 0,0 0-100 0 0,0 0-42 0 0,0 0-8 0 0,0 0-33 0 0,0 0-129 0 0,0 0-59 0 0,0 0-11 0 0,0 0 7 0 0,0 0 39 0 0,0 0 14 0 0,0 0 2 0 0,0 0-13 0 0,0 0-56 0 0,0 0-25 0 0,0 0-2 0 0,0 0 0 0 0,0 0 0 0 0,0 0 6 0 0,0 0 20 0 0,0 0 6 0 0,0 0 0 0 0,0 0 8 0 0,0 0 35 0 0,0 0 18 0 0,0 0 3 0 0,0 0-5 0 0,0 0-22 0 0,0 0-5 0 0,0 0 0 0 0,0 0 0 0 0,0 0 0 0 0,0 0 0 0 0,0 0 0 0 0,0 0 6 0 0,0 0 20 0 0,0 0 6 0 0,0 0 0 0 0,0 0-14 0 0,0 0-61 0 0,0 0-14 0 0,-4 2 3 0 0,-2 1-47 0 0,4-2 33 0 0,2-1 33 0 0,0 0-10 0 0,0 0-10 0 0,0 0-2 0 0,-16 13 1262 0 0,-4-6-981 0 0,20-7-289 0 0,0 0 21 0 0,0 0-5 0 0,0 0-13 0 0,0 0-2 0 0,0 0 2 0 0,0 0 3 0 0,-2 0-14 0 0,-2-3-34 0 0,2 3 7 0 0,1-1-76 0 0,-6-2 33 0 0,1 0 26 0 0,4 2 42 0 0,2 1-10 0 0,0 0-64 0 0,0 0 42 0 0,0 0-64 0 0,0-1-10 0 0,-4-6 56 0 0,4 6 39 0 0,0 1-59 0 0,0 0 36 0 0,0 0-94 0 0,0 0-2 0 0,0 0 11 0 0,0 0 2 0 0,0 0 0 0 0,0 0 0 0 0,-8-9-3810 0 0,8 8 3140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29T06:38:36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88 2880 0 0,'-1'-7'107'0'0,"-3"-3"-53"0"0,3 8 117 0 0,1 2 49 0 0,-4-17 1021 0 0,-6 8-222 0 0,8-7 845 0 0,-8-8-1708 0 0,9 22-86 0 0,1 2 1 0 0,0 0 14 0 0,0 0-42 0 0,0 0-107 0 0,0 0-7 0 0,0 0-35 0 0,0 0-146 0 0,0 0-36 0 0,0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29T06:43:51.5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1 115 14784 0 0,'0'-50'416'0'0,"0"31"96"0"0,0 3-416 0 0,0 5-96 0 0,0-1 0 0 0,0 12 0 0 0,14-6-200 0 0,-7 6-64 0 0,13 6-16 0 0,1 0 0 0 0,6 0-1008 0 0,8-2-208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1-02T01:24:06.2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 69 4000 0 0,'0'0'116'0'0,"0"0"53"0"0,0 0 162 0 0,0 0 70 0 0,0 0 14 0 0,0 0-47 0 0,0 0-203 0 0,0 0-90 0 0,0 0-6 0 0,0 0 22 0 0,0 0-27 0 0,0 0-128 0 0,0 0-32 0 0,0 0 1 0 0,0 0 7 0 0,-1-2 20 0 0,0-6 4904 0 0,6 12-1722 0 0,0 1-4463 0 0,-3-4 1420 0 0,70 0 966 0 0,-51-1-954 0 0,184 2 808 0 0,-72-2-811 0 0,-81 1 32 0 0,35-5-112 0 0,-56-5 53 0 0,15 5 102 0 0,71-13 213 0 0,-44 8-192 0 0,74-7 32 0 0,-63 12 277 0 0,-3 4-674 0 0,5-5 341 0 0,38 4-184 0 0,51-2 96 0 0,-109 3 6 0 0,93 3 355 0 0,-96 3-121 0 0,-19 2-240 0 0,85 9 80 0 0,-5-4 656 0 0,-22-2-648 0 0,-55-14-72 0 0,-2 15-90 0 0,12-8-44 0 0,36 6 273 0 0,14 12 37 0 0,-14-1 77 0 0,-32-9-194 0 0,17 6 106 0 0,24 25-181 0 0,-78-27-152 0 0,30 28 152 0 0,26 40 432 0 0,-58-54-344 0 0,14 9-632 0 0,-30-32 480 0 0,13 10 0 0 0,-3 1 0 0 0,-11-13 0 0 0,51 51 78 0 0,-15-23-76 0 0,-21-20-18 0 0,-15-7 16 0 0,11 10 295 0 0,-11-4-440 0 0,1 13 139 0 0,-6-23 82 0 0,-1 5 60 0 0,-4-1-124 0 0,0 2-12 0 0,-14 12-80 0 0,12-15 64 0 0,-2 1 16 0 0,-37 27 128 0 0,9-24-128 0 0,-60 37 0 0 0,81-45 0 0 0,-122 29-8 0 0,87-23-292 0 0,-21 4 447 0 0,24 0-200 0 0,-49-2 291 0 0,45-8-286 0 0,-23 6-26 0 0,-39 10-364 0 0,43-11 293 0 0,-11 1 56 0 0,-22 2 35 0 0,34 4 54 0 0,22-10 0 0 0,-2-2 0 0 0,-63 12 54 0 0,-46-4-44 0 0,52-9 142 0 0,-38 3-474 0 0,62-11 516 0 0,-39 8-194 0 0,39-8 128 0 0,-20 4 496 0 0,-19-1-906 0 0,9 1 572 0 0,68-3-290 0 0,-48 6-13 0 0,-50-4-47 0 0,60 0 64 0 0,18 1-4 0 0,33-5 53 0 0,13 5-34 0 0,17 4 70 0 0,1 0 2 0 0,-24-16-10 0 0,-5-15-91 0 0,15 6-110 0 0,-11-6 173 0 0,0-10 24 0 0,12 13-177 0 0,-6-25 51 0 0,12 39 166 0 0,-1-7-321 0 0,-1-10 206 0 0,5-25 78 0 0,10 19-131 0 0,-2 28 40 0 0,29-60 11 0 0,-1 31 0 0 0,-1 0-72 0 0,6-5-433 0 0,-15 9-1367 0 0,-16 25 394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29T07:08:26.0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 69 4000 0 0,'0'0'116'0'0,"0"0"53"0"0,0 0 162 0 0,0 0 70 0 0,0 0 14 0 0,0 0-47 0 0,0 0-203 0 0,0 0-90 0 0,0 0-6 0 0,0 0 22 0 0,0 0-27 0 0,0 0-128 0 0,0 0-32 0 0,0 0 1 0 0,0 0 7 0 0,-1-2 20 0 0,0-6 4904 0 0,7 12-1722 0 0,0 1-4463 0 0,-3-4 1420 0 0,85 0 966 0 0,-62-1-954 0 0,226 2 808 0 0,-88-2-811 0 0,-101 1 32 0 0,44-5-112 0 0,-69-5 53 0 0,19 5 102 0 0,87-13 213 0 0,-54 8-192 0 0,90-7 32 0 0,-77 12 277 0 0,-3 4-674 0 0,6-5 341 0 0,46 4-184 0 0,63-2 96 0 0,-134 3 6 0 0,115 3 355 0 0,-119 3-121 0 0,-23 2-240 0 0,105 9 80 0 0,-7-4 656 0 0,-26-2-648 0 0,-69-14-72 0 0,-1 15-90 0 0,14-8-44 0 0,44 6 273 0 0,18 12 37 0 0,-18-1 77 0 0,-39-9-194 0 0,21 6 106 0 0,29 25-181 0 0,-95-27-152 0 0,36 28 152 0 0,32 40 432 0 0,-71-54-344 0 0,18 9-632 0 0,-38-32 480 0 0,16 10 0 0 0,-3 1 0 0 0,-14-13 0 0 0,63 51 78 0 0,-19-23-76 0 0,-25-20-18 0 0,-19-7 16 0 0,14 10 295 0 0,-14-4-440 0 0,1 13 139 0 0,-7-23 82 0 0,-1 5 60 0 0,-5-1-124 0 0,0 2-12 0 0,-18 12-80 0 0,16-15 64 0 0,-3 1 16 0 0,-46 27 128 0 0,12-24-128 0 0,-74 37 0 0 0,99-45 0 0 0,-150 29-8 0 0,108-23-292 0 0,-27 4 447 0 0,30 0-200 0 0,-60-2 291 0 0,55-8-286 0 0,-28 6-26 0 0,-48 10-364 0 0,52-11 293 0 0,-12 1 56 0 0,-28 2 35 0 0,42 4 54 0 0,27-10 0 0 0,-3-2 0 0 0,-77 12 54 0 0,-56-4-44 0 0,63-9 142 0 0,-46 3-474 0 0,76-11 516 0 0,-48 8-194 0 0,48-8 128 0 0,-24 4 496 0 0,-24-1-906 0 0,11 1 572 0 0,83-3-290 0 0,-58 6-13 0 0,-62-4-47 0 0,74 0 64 0 0,22 1-4 0 0,41-5 53 0 0,16 5-34 0 0,20 4 70 0 0,2 0 2 0 0,-30-16-10 0 0,-6-15-91 0 0,19 6-110 0 0,-14-6 173 0 0,0-10 24 0 0,15 13-177 0 0,-8-25 51 0 0,15 39 166 0 0,-1-7-321 0 0,-1-10 206 0 0,6-25 78 0 0,12 19-131 0 0,-2 28 40 0 0,35-60 11 0 0,-1 31 0 0 0,-1 0-72 0 0,7-5-433 0 0,-18 9-1367 0 0,-20 25 394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29T06:32:38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31 10000 0 0,'0'-3'119'0'0,"-2"-8"198"0"0,-4 0-56 0 0,5 10-192 0 0,1 1 47 0 0,0 0 212 0 0,0 0 96 0 0,0 0 22 0 0,0 0 8 0 0,0 0 30 0 0,0 0 18 0 0,0 0 2 0 0,0 0-24 0 0,0 0-100 0 0,0 0-42 0 0,0 0-8 0 0,0 0-33 0 0,0 0-129 0 0,0 0-59 0 0,0 0-11 0 0,0 0 7 0 0,0 0 39 0 0,0 0 14 0 0,0 0 2 0 0,0 0-13 0 0,0 0-56 0 0,0 0-25 0 0,0 0-2 0 0,0 0 0 0 0,0 0 0 0 0,0 0 6 0 0,0 0 20 0 0,0 0 6 0 0,0 0 0 0 0,0 0 8 0 0,0 0 35 0 0,0 0 18 0 0,0 0 3 0 0,0 0-5 0 0,0 0-22 0 0,0 0-5 0 0,0 0 0 0 0,0 0 0 0 0,0 0 0 0 0,0 0 0 0 0,0 0 0 0 0,0 0 6 0 0,0 0 20 0 0,0 0 6 0 0,0 0 0 0 0,0 0-14 0 0,0 0-61 0 0,0 0-14 0 0,-4 2 3 0 0,-2 1-47 0 0,4-2 33 0 0,2-1 33 0 0,0 0-10 0 0,0 0-10 0 0,0 0-2 0 0,-16 13 1262 0 0,-4-6-981 0 0,20-7-289 0 0,0 0 21 0 0,0 0-5 0 0,0 0-13 0 0,0 0-2 0 0,0 0 2 0 0,0 0 3 0 0,-2 0-14 0 0,-2-3-34 0 0,2 3 7 0 0,1-1-76 0 0,-6-2 33 0 0,1 0 26 0 0,4 2 42 0 0,2 1-10 0 0,0 0-64 0 0,0 0 42 0 0,0 0-64 0 0,0-1-10 0 0,-4-6 56 0 0,4 6 39 0 0,0 1-59 0 0,0 0 36 0 0,0 0-94 0 0,0 0-2 0 0,0 0 11 0 0,0 0 2 0 0,0 0 0 0 0,0 0 0 0 0,-8-9-3810 0 0,8 8 3140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29T06:38:36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88 2880 0 0,'-1'-7'107'0'0,"-3"-3"-53"0"0,3 8 117 0 0,1 2 49 0 0,-4-17 1021 0 0,-6 8-222 0 0,8-7 845 0 0,-8-8-1708 0 0,9 22-86 0 0,1 2 1 0 0,0 0 14 0 0,0 0-42 0 0,0 0-107 0 0,0 0-7 0 0,0 0-35 0 0,0 0-146 0 0,0 0-36 0 0,0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0126B-66AB-44DD-BAC2-2B7AFD946C26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39D8B3-7CE0-42CD-B0CD-4A9219CDB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0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373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37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919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0188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4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486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1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88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50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87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04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31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405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786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27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72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6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699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customXml" Target="../ink/ink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40.png"/><Relationship Id="rId3" Type="http://schemas.openxmlformats.org/officeDocument/2006/relationships/image" Target="../media/image80.png"/><Relationship Id="rId7" Type="http://schemas.openxmlformats.org/officeDocument/2006/relationships/customXml" Target="../ink/ink5.xml"/><Relationship Id="rId12" Type="http://schemas.openxmlformats.org/officeDocument/2006/relationships/customXml" Target="../ink/ink7.xm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30.png"/><Relationship Id="rId5" Type="http://schemas.openxmlformats.org/officeDocument/2006/relationships/customXml" Target="../ink/ink4.xml"/><Relationship Id="rId10" Type="http://schemas.openxmlformats.org/officeDocument/2006/relationships/customXml" Target="../ink/ink6.xml"/><Relationship Id="rId4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80.png"/><Relationship Id="rId7" Type="http://schemas.openxmlformats.org/officeDocument/2006/relationships/customXml" Target="../ink/ink10.xml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customXml" Target="../ink/ink9.xml"/><Relationship Id="rId10" Type="http://schemas.openxmlformats.org/officeDocument/2006/relationships/image" Target="../media/image120.png"/><Relationship Id="rId4" Type="http://schemas.openxmlformats.org/officeDocument/2006/relationships/image" Target="../media/image22.png"/><Relationship Id="rId9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80.png"/><Relationship Id="rId7" Type="http://schemas.openxmlformats.org/officeDocument/2006/relationships/customXml" Target="../ink/ink14.xml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customXml" Target="../ink/ink13.xml"/><Relationship Id="rId10" Type="http://schemas.openxmlformats.org/officeDocument/2006/relationships/image" Target="../media/image120.png"/><Relationship Id="rId4" Type="http://schemas.openxmlformats.org/officeDocument/2006/relationships/image" Target="../media/image22.png"/><Relationship Id="rId9" Type="http://schemas.openxmlformats.org/officeDocument/2006/relationships/customXml" Target="../ink/ink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vikas.gaikwad@aspect.com" TargetMode="External"/><Relationship Id="rId2" Type="http://schemas.openxmlformats.org/officeDocument/2006/relationships/hyperlink" Target="mailto:timrobertsusa@pluralpoint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9ABAB-832E-C845-9CEF-A976F68AF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Microsoft Data Fest 2019</a:t>
            </a:r>
            <a:br>
              <a:rPr lang="en-US" sz="6600" dirty="0"/>
            </a:br>
            <a:r>
              <a:rPr lang="en-US" sz="6600" dirty="0"/>
              <a:t>Azure Solutions</a:t>
            </a:r>
            <a:br>
              <a:rPr lang="en-US" sz="6600" dirty="0"/>
            </a:b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4D7C3A-6762-F445-8A7F-EB291642F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4777380"/>
            <a:ext cx="10260990" cy="1209763"/>
          </a:xfrm>
        </p:spPr>
        <p:txBody>
          <a:bodyPr>
            <a:normAutofit fontScale="92500" lnSpcReduction="20000"/>
          </a:bodyPr>
          <a:lstStyle/>
          <a:p>
            <a:r>
              <a:rPr lang="en-US" sz="2400" cap="none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Jan 2019</a:t>
            </a:r>
          </a:p>
          <a:p>
            <a:r>
              <a:rPr lang="en-US" sz="2400" b="1" cap="none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 Roberts	</a:t>
            </a:r>
            <a:r>
              <a:rPr lang="en-US" sz="2400" b="1" cap="none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pluralpoint</a:t>
            </a:r>
            <a:r>
              <a:rPr lang="en-US" sz="2400" b="1" cap="none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 </a:t>
            </a:r>
            <a:r>
              <a:rPr lang="en-US" sz="2400" cap="none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Developer, Solution Architect</a:t>
            </a:r>
          </a:p>
          <a:p>
            <a:r>
              <a:rPr lang="en-US" sz="2400" b="1" cap="none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Vikas Gaikwad	Aspect Software Inc -  </a:t>
            </a:r>
            <a:r>
              <a:rPr lang="en-US" sz="2400" cap="none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Senior Manager Shared Services Solution Delivery</a:t>
            </a:r>
          </a:p>
        </p:txBody>
      </p:sp>
    </p:spTree>
    <p:extLst>
      <p:ext uri="{BB962C8B-B14F-4D97-AF65-F5344CB8AC3E}">
        <p14:creationId xmlns:p14="http://schemas.microsoft.com/office/powerpoint/2010/main" val="248185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B59A-305C-4762-9267-D6E94808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15" y="1883184"/>
            <a:ext cx="4862774" cy="1400530"/>
          </a:xfrm>
        </p:spPr>
        <p:txBody>
          <a:bodyPr/>
          <a:lstStyle/>
          <a:p>
            <a:r>
              <a:rPr lang="en-US" sz="2800" dirty="0"/>
              <a:t>Data Engineering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DE084-9879-4644-9379-BA9F55A6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8E39-87F7-49B0-A645-B5DA5ACE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7AD2A-9769-442C-9140-ED708FF5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DAE3336-8B01-47B7-956D-BFB680A9C286}"/>
              </a:ext>
            </a:extLst>
          </p:cNvPr>
          <p:cNvSpPr txBox="1">
            <a:spLocks/>
          </p:cNvSpPr>
          <p:nvPr/>
        </p:nvSpPr>
        <p:spPr>
          <a:xfrm>
            <a:off x="5124218" y="1877628"/>
            <a:ext cx="5437397" cy="55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Data Visualization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3C0882-FDBD-4AC1-9298-47ADAC6C1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17" y="2536499"/>
            <a:ext cx="4435830" cy="297226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459744-75DB-4D40-8E75-2B1761051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380" y="2536499"/>
            <a:ext cx="4994360" cy="29722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C1AA3E-1F16-4045-8121-9ECEEC3500C3}"/>
              </a:ext>
            </a:extLst>
          </p:cNvPr>
          <p:cNvSpPr/>
          <p:nvPr/>
        </p:nvSpPr>
        <p:spPr>
          <a:xfrm>
            <a:off x="547665" y="587273"/>
            <a:ext cx="441980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SSIS/PBI Solution </a:t>
            </a:r>
          </a:p>
        </p:txBody>
      </p:sp>
    </p:spTree>
    <p:extLst>
      <p:ext uri="{BB962C8B-B14F-4D97-AF65-F5344CB8AC3E}">
        <p14:creationId xmlns:p14="http://schemas.microsoft.com/office/powerpoint/2010/main" val="833002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26CE-8AF7-4806-96B3-81F3A7D7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Revenue, Cost, Margins, Variance (Budget vs Actual)</a:t>
            </a:r>
            <a:br>
              <a:rPr lang="en-US" sz="2800" dirty="0"/>
            </a:br>
            <a:r>
              <a:rPr lang="en-US" sz="2000" dirty="0"/>
              <a:t>by Client (Orgs), Project &amp; Task, Phases,</a:t>
            </a:r>
            <a:br>
              <a:rPr lang="en-US" sz="2000" dirty="0"/>
            </a:br>
            <a:r>
              <a:rPr lang="en-US" sz="2000" dirty="0"/>
              <a:t>by Date, Consultant, Service 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DEBCF-CD04-4692-BC79-29856BF26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853248"/>
            <a:ext cx="9706429" cy="4270461"/>
          </a:xfr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2664E-30E9-47BB-89E0-B32DF5FBE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B3DA4-316A-412C-A659-C6E8A0718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7E96C-E7C2-44FA-AFD3-2CE52C4E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36E1D4-9923-4ADF-B80C-914AFFC27B56}"/>
                  </a:ext>
                </a:extLst>
              </p14:cNvPr>
              <p14:cNvContentPartPr/>
              <p14:nvPr/>
            </p14:nvContentPartPr>
            <p14:xfrm>
              <a:off x="4085169" y="4618791"/>
              <a:ext cx="33840" cy="11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36E1D4-9923-4ADF-B80C-914AFFC27B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7169" y="4601151"/>
                <a:ext cx="69480" cy="471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7205DB2-7B6D-4A0F-B0CC-C3FAF788F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528" y="2244870"/>
            <a:ext cx="9066325" cy="34253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CF390C7-6786-4668-B232-1146520138FA}"/>
                  </a:ext>
                </a:extLst>
              </p14:cNvPr>
              <p14:cNvContentPartPr/>
              <p14:nvPr/>
            </p14:nvContentPartPr>
            <p14:xfrm>
              <a:off x="7865622" y="3793436"/>
              <a:ext cx="12240" cy="31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CF390C7-6786-4668-B232-1146520138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7982" y="3775796"/>
                <a:ext cx="47880" cy="673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9FC41C21-2E8B-4B3C-BB64-F570A7ED181D}"/>
              </a:ext>
            </a:extLst>
          </p:cNvPr>
          <p:cNvSpPr/>
          <p:nvPr/>
        </p:nvSpPr>
        <p:spPr>
          <a:xfrm>
            <a:off x="6637693" y="4219400"/>
            <a:ext cx="198084" cy="192264"/>
          </a:xfrm>
          <a:prstGeom prst="ellipse">
            <a:avLst/>
          </a:prstGeom>
          <a:solidFill>
            <a:srgbClr val="E71224">
              <a:alpha val="7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290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26CE-8AF7-4806-96B3-81F3A7D7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Types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2664E-30E9-47BB-89E0-B32DF5FBE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B3DA4-316A-412C-A659-C6E8A0718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7E96C-E7C2-44FA-AFD3-2CE52C4E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36E1D4-9923-4ADF-B80C-914AFFC27B56}"/>
                  </a:ext>
                </a:extLst>
              </p14:cNvPr>
              <p14:cNvContentPartPr/>
              <p14:nvPr/>
            </p14:nvContentPartPr>
            <p14:xfrm>
              <a:off x="4085169" y="4618791"/>
              <a:ext cx="33840" cy="11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36E1D4-9923-4ADF-B80C-914AFFC27B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7169" y="4601151"/>
                <a:ext cx="69480" cy="471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7205DB2-7B6D-4A0F-B0CC-C3FAF788F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2" y="2155261"/>
            <a:ext cx="10551753" cy="3986547"/>
          </a:xfrm>
          <a:prstGeom prst="rect">
            <a:avLst/>
          </a:prstGeom>
          <a:solidFill>
            <a:schemeClr val="accent1">
              <a:alpha val="54000"/>
            </a:schemeClr>
          </a:solidFill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CF390C7-6786-4668-B232-1146520138FA}"/>
                  </a:ext>
                </a:extLst>
              </p14:cNvPr>
              <p14:cNvContentPartPr/>
              <p14:nvPr/>
            </p14:nvContentPartPr>
            <p14:xfrm>
              <a:off x="7865622" y="3793436"/>
              <a:ext cx="12240" cy="31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CF390C7-6786-4668-B232-1146520138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7982" y="3775796"/>
                <a:ext cx="47880" cy="673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9FC41C21-2E8B-4B3C-BB64-F570A7ED181D}"/>
              </a:ext>
            </a:extLst>
          </p:cNvPr>
          <p:cNvSpPr/>
          <p:nvPr/>
        </p:nvSpPr>
        <p:spPr>
          <a:xfrm>
            <a:off x="6652264" y="4458461"/>
            <a:ext cx="198084" cy="192264"/>
          </a:xfrm>
          <a:prstGeom prst="ellipse">
            <a:avLst/>
          </a:prstGeom>
          <a:solidFill>
            <a:srgbClr val="E71224">
              <a:alpha val="7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7CE63D9-7D92-4947-9BA9-B9595DBA1E89}"/>
                  </a:ext>
                </a:extLst>
              </p14:cNvPr>
              <p14:cNvContentPartPr/>
              <p14:nvPr/>
            </p14:nvContentPartPr>
            <p14:xfrm>
              <a:off x="7340742" y="-680527"/>
              <a:ext cx="45000" cy="41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7CE63D9-7D92-4947-9BA9-B9595DBA1E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3102" y="-698167"/>
                <a:ext cx="80640" cy="770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EDDD79E-0E23-49C2-A32A-164B8B485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1158130" y="3659696"/>
            <a:ext cx="2607818" cy="1528639"/>
          </a:xfrm>
          <a:prstGeom prst="rect">
            <a:avLst/>
          </a:prstGeom>
          <a:solidFill>
            <a:schemeClr val="tx1"/>
          </a:solidFill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2F65E8D-EDF6-4969-87FA-060A6364F792}"/>
                  </a:ext>
                </a:extLst>
              </p14:cNvPr>
              <p14:cNvContentPartPr/>
              <p14:nvPr/>
            </p14:nvContentPartPr>
            <p14:xfrm>
              <a:off x="3935839" y="3659696"/>
              <a:ext cx="1198080" cy="330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2F65E8D-EDF6-4969-87FA-060A6364F79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81839" y="3551696"/>
                <a:ext cx="130572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AC61F92-8702-4D91-A557-B4E21F4B2143}"/>
                  </a:ext>
                </a:extLst>
              </p14:cNvPr>
              <p14:cNvContentPartPr/>
              <p14:nvPr/>
            </p14:nvContentPartPr>
            <p14:xfrm>
              <a:off x="1735279" y="3825116"/>
              <a:ext cx="1472615" cy="330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AC61F92-8702-4D91-A557-B4E21F4B214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81271" y="3717116"/>
                <a:ext cx="1580271" cy="54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6847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26CE-8AF7-4806-96B3-81F3A7D7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Completion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DEBCF-CD04-4692-BC79-29856BF26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853248"/>
            <a:ext cx="9706429" cy="4270461"/>
          </a:xfr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2664E-30E9-47BB-89E0-B32DF5FBE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B3DA4-316A-412C-A659-C6E8A0718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7E96C-E7C2-44FA-AFD3-2CE52C4E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36E1D4-9923-4ADF-B80C-914AFFC27B56}"/>
                  </a:ext>
                </a:extLst>
              </p14:cNvPr>
              <p14:cNvContentPartPr/>
              <p14:nvPr/>
            </p14:nvContentPartPr>
            <p14:xfrm>
              <a:off x="4085169" y="4618791"/>
              <a:ext cx="33840" cy="11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36E1D4-9923-4ADF-B80C-914AFFC27B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7169" y="4601151"/>
                <a:ext cx="69480" cy="471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7205DB2-7B6D-4A0F-B0CC-C3FAF788F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509" y="2275809"/>
            <a:ext cx="9066325" cy="34253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CF390C7-6786-4668-B232-1146520138FA}"/>
                  </a:ext>
                </a:extLst>
              </p14:cNvPr>
              <p14:cNvContentPartPr/>
              <p14:nvPr/>
            </p14:nvContentPartPr>
            <p14:xfrm>
              <a:off x="7865622" y="3793436"/>
              <a:ext cx="12240" cy="31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CF390C7-6786-4668-B232-1146520138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7982" y="3775796"/>
                <a:ext cx="47880" cy="673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9FC41C21-2E8B-4B3C-BB64-F570A7ED181D}"/>
              </a:ext>
            </a:extLst>
          </p:cNvPr>
          <p:cNvSpPr/>
          <p:nvPr/>
        </p:nvSpPr>
        <p:spPr>
          <a:xfrm>
            <a:off x="6637693" y="4219400"/>
            <a:ext cx="198084" cy="192264"/>
          </a:xfrm>
          <a:prstGeom prst="ellipse">
            <a:avLst/>
          </a:prstGeom>
          <a:solidFill>
            <a:srgbClr val="E71224">
              <a:alpha val="7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7CE63D9-7D92-4947-9BA9-B9595DBA1E89}"/>
                  </a:ext>
                </a:extLst>
              </p14:cNvPr>
              <p14:cNvContentPartPr/>
              <p14:nvPr/>
            </p14:nvContentPartPr>
            <p14:xfrm>
              <a:off x="7340742" y="-680527"/>
              <a:ext cx="45000" cy="41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7CE63D9-7D92-4947-9BA9-B9595DBA1E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3102" y="-698167"/>
                <a:ext cx="80640" cy="770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45E6046-570B-45CA-BE2F-9EC036F844C2}"/>
              </a:ext>
            </a:extLst>
          </p:cNvPr>
          <p:cNvSpPr/>
          <p:nvPr/>
        </p:nvSpPr>
        <p:spPr>
          <a:xfrm>
            <a:off x="2300472" y="4348732"/>
            <a:ext cx="2146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Phases</a:t>
            </a:r>
          </a:p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Percent Complete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AC61F92-8702-4D91-A557-B4E21F4B2143}"/>
                  </a:ext>
                </a:extLst>
              </p14:cNvPr>
              <p14:cNvContentPartPr/>
              <p14:nvPr/>
            </p14:nvContentPartPr>
            <p14:xfrm>
              <a:off x="4309364" y="3504164"/>
              <a:ext cx="1198080" cy="330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AC61F92-8702-4D91-A557-B4E21F4B214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55364" y="3396524"/>
                <a:ext cx="1305720" cy="54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8175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26CE-8AF7-4806-96B3-81F3A7D7F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DEBCF-CD04-4692-BC79-29856BF26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853248"/>
            <a:ext cx="9706429" cy="4270461"/>
          </a:xfr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2664E-30E9-47BB-89E0-B32DF5FBE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B3DA4-316A-412C-A659-C6E8A0718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7E96C-E7C2-44FA-AFD3-2CE52C4E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36E1D4-9923-4ADF-B80C-914AFFC27B56}"/>
                  </a:ext>
                </a:extLst>
              </p14:cNvPr>
              <p14:cNvContentPartPr/>
              <p14:nvPr/>
            </p14:nvContentPartPr>
            <p14:xfrm>
              <a:off x="4085169" y="4618791"/>
              <a:ext cx="33840" cy="11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36E1D4-9923-4ADF-B80C-914AFFC27B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7169" y="4601151"/>
                <a:ext cx="69480" cy="471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7205DB2-7B6D-4A0F-B0CC-C3FAF788F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509" y="2275809"/>
            <a:ext cx="9066325" cy="34253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CF390C7-6786-4668-B232-1146520138FA}"/>
                  </a:ext>
                </a:extLst>
              </p14:cNvPr>
              <p14:cNvContentPartPr/>
              <p14:nvPr/>
            </p14:nvContentPartPr>
            <p14:xfrm>
              <a:off x="7865622" y="3793436"/>
              <a:ext cx="12240" cy="31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CF390C7-6786-4668-B232-1146520138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7982" y="3775796"/>
                <a:ext cx="47880" cy="673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9FC41C21-2E8B-4B3C-BB64-F570A7ED181D}"/>
              </a:ext>
            </a:extLst>
          </p:cNvPr>
          <p:cNvSpPr/>
          <p:nvPr/>
        </p:nvSpPr>
        <p:spPr>
          <a:xfrm>
            <a:off x="6637693" y="4219400"/>
            <a:ext cx="198084" cy="192264"/>
          </a:xfrm>
          <a:prstGeom prst="ellipse">
            <a:avLst/>
          </a:prstGeom>
          <a:solidFill>
            <a:srgbClr val="E71224">
              <a:alpha val="7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7CE63D9-7D92-4947-9BA9-B9595DBA1E89}"/>
                  </a:ext>
                </a:extLst>
              </p14:cNvPr>
              <p14:cNvContentPartPr/>
              <p14:nvPr/>
            </p14:nvContentPartPr>
            <p14:xfrm>
              <a:off x="7340742" y="-680527"/>
              <a:ext cx="45000" cy="41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7CE63D9-7D92-4947-9BA9-B9595DBA1E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3102" y="-698167"/>
                <a:ext cx="80640" cy="770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45E6046-570B-45CA-BE2F-9EC036F844C2}"/>
              </a:ext>
            </a:extLst>
          </p:cNvPr>
          <p:cNvSpPr/>
          <p:nvPr/>
        </p:nvSpPr>
        <p:spPr>
          <a:xfrm>
            <a:off x="2300472" y="4348732"/>
            <a:ext cx="2146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Phases</a:t>
            </a:r>
          </a:p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  <a:latin typeface="Comic Sans MS" panose="030F0702030302020204" pitchFamily="66" charset="0"/>
              </a:rPr>
              <a:t>Percent Complete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AC61F92-8702-4D91-A557-B4E21F4B2143}"/>
                  </a:ext>
                </a:extLst>
              </p14:cNvPr>
              <p14:cNvContentPartPr/>
              <p14:nvPr/>
            </p14:nvContentPartPr>
            <p14:xfrm>
              <a:off x="4309364" y="3504164"/>
              <a:ext cx="1198080" cy="330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AC61F92-8702-4D91-A557-B4E21F4B214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55364" y="3396524"/>
                <a:ext cx="1305720" cy="5464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CACB75B7-9644-43F9-840B-E8213C915D2B}"/>
              </a:ext>
            </a:extLst>
          </p:cNvPr>
          <p:cNvSpPr/>
          <p:nvPr/>
        </p:nvSpPr>
        <p:spPr>
          <a:xfrm>
            <a:off x="7564593" y="2593261"/>
            <a:ext cx="175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FFFF"/>
                </a:highlight>
                <a:latin typeface="Comic Sans MS" panose="030F0702030302020204" pitchFamily="66" charset="0"/>
              </a:rPr>
              <a:t>Assignments</a:t>
            </a:r>
          </a:p>
        </p:txBody>
      </p:sp>
    </p:spTree>
    <p:extLst>
      <p:ext uri="{BB962C8B-B14F-4D97-AF65-F5344CB8AC3E}">
        <p14:creationId xmlns:p14="http://schemas.microsoft.com/office/powerpoint/2010/main" val="1334958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B59A-305C-4762-9267-D6E94808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452718"/>
            <a:ext cx="9787044" cy="700265"/>
          </a:xfrm>
        </p:spPr>
        <p:txBody>
          <a:bodyPr/>
          <a:lstStyle/>
          <a:p>
            <a:r>
              <a:rPr lang="en-US" sz="4000" dirty="0"/>
              <a:t>Source Data Extract - Time &amp; Cost, etc.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DE084-9879-4644-9379-BA9F55A6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Jan 2019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8E39-87F7-49B0-A645-B5DA5ACE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pluralpoint and aspect software inc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7AD2A-9769-442C-9140-ED708FF5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1CD0DF-51D5-42EF-A6A2-9958ADA7A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63" y="1212322"/>
            <a:ext cx="5461814" cy="564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6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B59A-305C-4762-9267-D6E94808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452718"/>
            <a:ext cx="9787044" cy="700265"/>
          </a:xfrm>
        </p:spPr>
        <p:txBody>
          <a:bodyPr/>
          <a:lstStyle/>
          <a:p>
            <a:r>
              <a:rPr lang="en-US" sz="4000" dirty="0"/>
              <a:t>SSIS/PBI 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DE084-9879-4644-9379-BA9F55A6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Jan 2019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8E39-87F7-49B0-A645-B5DA5ACE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pluralpoint and aspect software inc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7AD2A-9769-442C-9140-ED708FF5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84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B59A-305C-4762-9267-D6E94808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452718"/>
            <a:ext cx="9787044" cy="700265"/>
          </a:xfrm>
        </p:spPr>
        <p:txBody>
          <a:bodyPr/>
          <a:lstStyle/>
          <a:p>
            <a:r>
              <a:rPr lang="en-US" sz="4000" dirty="0"/>
              <a:t>Azure Data Factory Pipeline Solutions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DE084-9879-4644-9379-BA9F55A6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Jan 2019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8E39-87F7-49B0-A645-B5DA5ACE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pluralpoint and aspect software inc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7AD2A-9769-442C-9140-ED708FF5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AD03B-8ECF-44EC-8FD0-3E5E8A9C0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42" y="1577324"/>
            <a:ext cx="7041378" cy="495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03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B59A-305C-4762-9267-D6E94808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452718"/>
            <a:ext cx="9787044" cy="1203804"/>
          </a:xfrm>
        </p:spPr>
        <p:txBody>
          <a:bodyPr/>
          <a:lstStyle/>
          <a:p>
            <a:r>
              <a:rPr lang="en-US" sz="4000" dirty="0"/>
              <a:t>Azure Data Factory Pipeline Solutions </a:t>
            </a:r>
            <a:br>
              <a:rPr lang="en-US" sz="4000" dirty="0"/>
            </a:br>
            <a:r>
              <a:rPr lang="en-US" sz="2400" dirty="0"/>
              <a:t>Error Handling and Debug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DE084-9879-4644-9379-BA9F55A6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Jan 2019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8E39-87F7-49B0-A645-B5DA5ACE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pluralpoint and aspect software inc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7AD2A-9769-442C-9140-ED708FF5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AD65A5-2940-4726-A7D9-50B6C196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52" y="1797833"/>
            <a:ext cx="5451648" cy="381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87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B59A-305C-4762-9267-D6E94808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452718"/>
            <a:ext cx="9787044" cy="1104412"/>
          </a:xfrm>
        </p:spPr>
        <p:txBody>
          <a:bodyPr/>
          <a:lstStyle/>
          <a:p>
            <a:r>
              <a:rPr lang="en-US" sz="4000" dirty="0"/>
              <a:t>Azure Data Factory Pipeline Solutions </a:t>
            </a:r>
            <a:br>
              <a:rPr lang="en-US" sz="4000" dirty="0"/>
            </a:br>
            <a:r>
              <a:rPr lang="en-US" sz="2400" dirty="0"/>
              <a:t>Blob to Table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DE084-9879-4644-9379-BA9F55A6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Jan 2019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8E39-87F7-49B0-A645-B5DA5ACE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pluralpoint and aspect software inc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7AD2A-9769-442C-9140-ED708FF5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D0101-68F6-481A-BEDE-3277702AC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61" y="2042308"/>
            <a:ext cx="3722933" cy="414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69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B59A-305C-4762-9267-D6E94808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37576" cy="700265"/>
          </a:xfrm>
        </p:spPr>
        <p:txBody>
          <a:bodyPr/>
          <a:lstStyle/>
          <a:p>
            <a:r>
              <a:rPr lang="en-US" dirty="0"/>
              <a:t>Agenda – Azure Solutions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DE084-9879-4644-9379-BA9F55A6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Jan 2019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8E39-87F7-49B0-A645-B5DA5ACE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pluralpoint and aspect software inc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7AD2A-9769-442C-9140-ED708FF5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AF46AF-6F11-4B63-93D3-A4D24051B8BC}"/>
              </a:ext>
            </a:extLst>
          </p:cNvPr>
          <p:cNvSpPr txBox="1"/>
          <p:nvPr/>
        </p:nvSpPr>
        <p:spPr>
          <a:xfrm>
            <a:off x="5544157" y="1459774"/>
            <a:ext cx="5069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Vikas Gaikwad</a:t>
            </a:r>
          </a:p>
          <a:p>
            <a:r>
              <a:rPr lang="en-US" b="1" dirty="0"/>
              <a:t>ADF Approach - Azure Data Factory Pipeline Solutions</a:t>
            </a:r>
          </a:p>
          <a:p>
            <a:r>
              <a:rPr lang="en-US" dirty="0"/>
              <a:t>Development &amp; Deployment</a:t>
            </a:r>
          </a:p>
          <a:p>
            <a:r>
              <a:rPr lang="en-US" dirty="0"/>
              <a:t>---------------------------------------------------------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500214-2FC2-49B2-B789-5742B7DF970C}"/>
              </a:ext>
            </a:extLst>
          </p:cNvPr>
          <p:cNvSpPr txBox="1"/>
          <p:nvPr/>
        </p:nvSpPr>
        <p:spPr>
          <a:xfrm>
            <a:off x="721872" y="1467318"/>
            <a:ext cx="44994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 Roberts</a:t>
            </a:r>
          </a:p>
          <a:p>
            <a:r>
              <a:rPr lang="en-US" b="1" dirty="0"/>
              <a:t>SSIS/Power BI</a:t>
            </a:r>
          </a:p>
          <a:p>
            <a:r>
              <a:rPr lang="en-US" dirty="0"/>
              <a:t>Development &amp; Azure Deployment</a:t>
            </a:r>
          </a:p>
          <a:p>
            <a:r>
              <a:rPr lang="en-US" dirty="0"/>
              <a:t>---------------------------------------------------------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17EAF-1319-4DF4-BE1C-55465F6A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194" y="2944646"/>
            <a:ext cx="4732394" cy="332692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98C0F95-BCB6-44C2-A046-7EC02E608291}"/>
              </a:ext>
            </a:extLst>
          </p:cNvPr>
          <p:cNvGrpSpPr/>
          <p:nvPr/>
        </p:nvGrpSpPr>
        <p:grpSpPr>
          <a:xfrm>
            <a:off x="585007" y="2617218"/>
            <a:ext cx="5343375" cy="2890912"/>
            <a:chOff x="122650" y="538088"/>
            <a:chExt cx="10911221" cy="4895304"/>
          </a:xfrm>
        </p:grpSpPr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A6A03D70-9FE6-4395-B24F-EADD95A94C58}"/>
                </a:ext>
              </a:extLst>
            </p:cNvPr>
            <p:cNvSpPr txBox="1">
              <a:spLocks/>
            </p:cNvSpPr>
            <p:nvPr/>
          </p:nvSpPr>
          <p:spPr>
            <a:xfrm>
              <a:off x="122650" y="538088"/>
              <a:ext cx="4862774" cy="14005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dirty="0"/>
                <a:t>Data Engineering</a:t>
              </a: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B82DC21A-40C3-4139-ACED-7F760B0091C2}"/>
                </a:ext>
              </a:extLst>
            </p:cNvPr>
            <p:cNvSpPr txBox="1">
              <a:spLocks/>
            </p:cNvSpPr>
            <p:nvPr/>
          </p:nvSpPr>
          <p:spPr>
            <a:xfrm>
              <a:off x="5596474" y="1977167"/>
              <a:ext cx="5437397" cy="14005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000" dirty="0"/>
                <a:t>Data Visualization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3D33A18-B1CB-4580-BF01-CD3A9E85D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024" y="1361380"/>
              <a:ext cx="4969552" cy="332989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18732DA-21D3-449F-A27F-C8BC96A20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4215" y="2808170"/>
              <a:ext cx="4411216" cy="2625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382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B59A-305C-4762-9267-D6E94808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452718"/>
            <a:ext cx="9787044" cy="1209403"/>
          </a:xfrm>
        </p:spPr>
        <p:txBody>
          <a:bodyPr/>
          <a:lstStyle/>
          <a:p>
            <a:r>
              <a:rPr lang="en-US" sz="4000" dirty="0"/>
              <a:t>Azure Data Factory Pipeline Solutions </a:t>
            </a:r>
            <a:br>
              <a:rPr lang="en-US" sz="4000" dirty="0"/>
            </a:br>
            <a:r>
              <a:rPr lang="en-US" sz="2400" dirty="0"/>
              <a:t>Cascade Pipelines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DE084-9879-4644-9379-BA9F55A6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Jan 2019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8E39-87F7-49B0-A645-B5DA5ACE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pluralpoint and aspect software inc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7AD2A-9769-442C-9140-ED708FF5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401AE-4448-44BF-AD62-5DB0642B2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82" y="1819110"/>
            <a:ext cx="3093720" cy="437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36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B59A-305C-4762-9267-D6E94808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452718"/>
            <a:ext cx="9787044" cy="1209403"/>
          </a:xfrm>
        </p:spPr>
        <p:txBody>
          <a:bodyPr/>
          <a:lstStyle/>
          <a:p>
            <a:r>
              <a:rPr lang="en-US" sz="4000" dirty="0"/>
              <a:t>Azure Data Factory Pipeline Solutions </a:t>
            </a:r>
            <a:br>
              <a:rPr lang="en-US" sz="4000" dirty="0"/>
            </a:br>
            <a:r>
              <a:rPr lang="en-US" sz="4000" dirty="0"/>
              <a:t>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DE084-9879-4644-9379-BA9F55A6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Jan 2019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8E39-87F7-49B0-A645-B5DA5ACE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pluralpoint and aspect software inc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7AD2A-9769-442C-9140-ED708FF5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073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B59A-305C-4762-9267-D6E94808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452718"/>
            <a:ext cx="9787044" cy="2502517"/>
          </a:xfrm>
        </p:spPr>
        <p:txBody>
          <a:bodyPr/>
          <a:lstStyle/>
          <a:p>
            <a:r>
              <a:rPr lang="en-US" sz="4000" dirty="0"/>
              <a:t>General Q &amp; A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Thank You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r>
              <a:rPr lang="en-US" sz="40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timrobertsusa@pluralpoint.com</a:t>
            </a:r>
            <a:br>
              <a:rPr lang="en-US" sz="4000" dirty="0">
                <a:solidFill>
                  <a:schemeClr val="tx1"/>
                </a:solidFill>
              </a:rPr>
            </a:b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vikas.gaikwad@aspect.com</a:t>
            </a:r>
            <a:br>
              <a:rPr lang="en-US" sz="4000" dirty="0"/>
            </a:br>
            <a:br>
              <a:rPr lang="en-US" sz="4000" dirty="0"/>
            </a:b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DE084-9879-4644-9379-BA9F55A6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Jan 2019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8E39-87F7-49B0-A645-B5DA5ACE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pluralpoint and aspect software inc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7AD2A-9769-442C-9140-ED708FF5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492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B59A-305C-4762-9267-D6E94808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8405874" cy="700265"/>
          </a:xfrm>
        </p:spPr>
        <p:txBody>
          <a:bodyPr/>
          <a:lstStyle/>
          <a:p>
            <a:r>
              <a:rPr lang="en-US" dirty="0"/>
              <a:t>Credits &amp; Good 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DE084-9879-4644-9379-BA9F55A6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Jan 2019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8E39-87F7-49B0-A645-B5DA5ACE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pluralpoint and aspect software inc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7AD2A-9769-442C-9140-ED708FF5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FB65B0-97DF-4605-B6AC-60FB00411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429000"/>
            <a:ext cx="3301917" cy="3218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210118-D99D-4D13-8759-98F2E68E7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41" y="1538266"/>
            <a:ext cx="4769124" cy="15870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E65B31-0262-4620-A55F-5E08E270E3B8}"/>
              </a:ext>
            </a:extLst>
          </p:cNvPr>
          <p:cNvSpPr/>
          <p:nvPr/>
        </p:nvSpPr>
        <p:spPr>
          <a:xfrm>
            <a:off x="5588096" y="2383104"/>
            <a:ext cx="4283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https://blogs.msdn.microsoft.com/charles_sterling/2017/06/08/power-bi-streaming-datasets-hands-on-lab/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CA8F00-22A0-48A9-B038-5B90F87E6685}"/>
              </a:ext>
            </a:extLst>
          </p:cNvPr>
          <p:cNvSpPr/>
          <p:nvPr/>
        </p:nvSpPr>
        <p:spPr>
          <a:xfrm>
            <a:off x="5588098" y="2897992"/>
            <a:ext cx="40389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Ted Pattison, Critical Path Training </a:t>
            </a:r>
            <a:r>
              <a:rPr lang="en-US" sz="1200" dirty="0"/>
              <a:t>https://www.youtube.com/watch?v=IPbe4BLoE_s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E26175-AA7E-4D99-B155-3519016A8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181" y="3374744"/>
            <a:ext cx="3847381" cy="32725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AF46AF-6F11-4B63-93D3-A4D24051B8BC}"/>
              </a:ext>
            </a:extLst>
          </p:cNvPr>
          <p:cNvSpPr txBox="1"/>
          <p:nvPr/>
        </p:nvSpPr>
        <p:spPr>
          <a:xfrm>
            <a:off x="5544157" y="1459774"/>
            <a:ext cx="5069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Andy Roberts</a:t>
            </a:r>
          </a:p>
          <a:p>
            <a:r>
              <a:rPr lang="en-US" dirty="0"/>
              <a:t>Solution Architect Microsoft Corporation</a:t>
            </a:r>
          </a:p>
          <a:p>
            <a:r>
              <a:rPr lang="en-US" dirty="0"/>
              <a:t>---------------------------------------------------------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18DA00-34BF-4F4B-AB9A-0D8E99290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401" y="2783691"/>
            <a:ext cx="228602" cy="22860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F07164-8F1D-4E73-9F07-20C3CD658E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4325" y="1551115"/>
            <a:ext cx="228602" cy="2286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E11EC7-EA1C-45BC-90D2-535DD001F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997" y="2872190"/>
            <a:ext cx="228602" cy="22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40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B59A-305C-4762-9267-D6E94808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5988732" cy="700265"/>
          </a:xfrm>
        </p:spPr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DE084-9879-4644-9379-BA9F55A6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Jan 2019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8E39-87F7-49B0-A645-B5DA5ACE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pluralpoint and aspect software inc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7AD2A-9769-442C-9140-ED708FF5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1D37F-FA7E-4D58-BC3E-749C845E2487}"/>
              </a:ext>
            </a:extLst>
          </p:cNvPr>
          <p:cNvSpPr txBox="1"/>
          <p:nvPr/>
        </p:nvSpPr>
        <p:spPr>
          <a:xfrm>
            <a:off x="9217060" y="6219809"/>
            <a:ext cx="1894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Base Diagram Courtesy of BLUEGRANITE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BE1CC-0DD8-486C-8B41-C9141B536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79117"/>
            <a:ext cx="8570949" cy="51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89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B59A-305C-4762-9267-D6E94808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5988732" cy="1376082"/>
          </a:xfrm>
        </p:spPr>
        <p:txBody>
          <a:bodyPr/>
          <a:lstStyle/>
          <a:p>
            <a:r>
              <a:rPr lang="en-US" dirty="0"/>
              <a:t>Solution Architecture</a:t>
            </a:r>
            <a:br>
              <a:rPr lang="en-US" dirty="0"/>
            </a:br>
            <a:r>
              <a:rPr lang="en-US" sz="2400" dirty="0"/>
              <a:t>SSIS and ADF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DE084-9879-4644-9379-BA9F55A6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Jan 2019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8E39-87F7-49B0-A645-B5DA5ACE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pluralpoint and aspect software inc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7AD2A-9769-442C-9140-ED708FF5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1D37F-FA7E-4D58-BC3E-749C845E2487}"/>
              </a:ext>
            </a:extLst>
          </p:cNvPr>
          <p:cNvSpPr txBox="1"/>
          <p:nvPr/>
        </p:nvSpPr>
        <p:spPr>
          <a:xfrm>
            <a:off x="9217060" y="6219809"/>
            <a:ext cx="1894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Base Diagram Courtesy of BLUEGRANITE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C781B5-FA54-45F5-8BA9-0426ED5BB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7" y="1512802"/>
            <a:ext cx="8499635" cy="509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29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B59A-305C-4762-9267-D6E94808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7623246" cy="1289943"/>
          </a:xfrm>
        </p:spPr>
        <p:txBody>
          <a:bodyPr/>
          <a:lstStyle/>
          <a:p>
            <a:r>
              <a:rPr lang="en-US" dirty="0"/>
              <a:t>Solution Architecture</a:t>
            </a:r>
            <a:br>
              <a:rPr lang="en-US" dirty="0"/>
            </a:br>
            <a:r>
              <a:rPr lang="en-US" sz="2400" dirty="0"/>
              <a:t>SSIS &amp; ADF Simplified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DE084-9879-4644-9379-BA9F55A6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Jan 2019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8E39-87F7-49B0-A645-B5DA5ACE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pluralpoint and aspect software inc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7AD2A-9769-442C-9140-ED708FF5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1D37F-FA7E-4D58-BC3E-749C845E2487}"/>
              </a:ext>
            </a:extLst>
          </p:cNvPr>
          <p:cNvSpPr txBox="1"/>
          <p:nvPr/>
        </p:nvSpPr>
        <p:spPr>
          <a:xfrm>
            <a:off x="9217060" y="6219809"/>
            <a:ext cx="1894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Base Diagram Courtesy of BLUEGRANITE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EB7EF-B188-4166-A97B-ECCDD1D92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06" y="1541317"/>
            <a:ext cx="8473054" cy="507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0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5D78-135A-49B6-9DCF-DA0615CAC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21895" cy="1325594"/>
          </a:xfrm>
        </p:spPr>
        <p:txBody>
          <a:bodyPr/>
          <a:lstStyle/>
          <a:p>
            <a:r>
              <a:rPr lang="en-US" dirty="0"/>
              <a:t>SSIS/PBI Solution </a:t>
            </a:r>
            <a:br>
              <a:rPr lang="en-US" dirty="0"/>
            </a:br>
            <a:r>
              <a:rPr lang="en-US" sz="2400" dirty="0"/>
              <a:t>Components and Highlights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1168E-841D-446A-ABF1-0789C250E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131" y="1853248"/>
            <a:ext cx="2940050" cy="576262"/>
          </a:xfrm>
        </p:spPr>
        <p:txBody>
          <a:bodyPr/>
          <a:lstStyle/>
          <a:p>
            <a:r>
              <a:rPr lang="en-US" sz="1800" dirty="0"/>
              <a:t>Data 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74F4F9-A5ED-4598-AA1C-C398DF5DAEF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82258" y="2504446"/>
            <a:ext cx="3075342" cy="345878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QuickBooks Online SaaS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Unanet – SaaS Project Time&amp; Costs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Client Excel Control Sheets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Effective Fully Loaded Hourly Costs for Consultants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Project Groups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7CF699-B7CB-47F8-A3CB-FA7354A1A1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43043" y="1853248"/>
            <a:ext cx="2930525" cy="576262"/>
          </a:xfrm>
        </p:spPr>
        <p:txBody>
          <a:bodyPr/>
          <a:lstStyle/>
          <a:p>
            <a:r>
              <a:rPr lang="en-US" sz="1800" dirty="0"/>
              <a:t>Data Engineering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CF312F-D2B6-46CD-99BC-6E08DB0ECB60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861426" y="2504447"/>
            <a:ext cx="2934406" cy="354408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Timely, predictable delivery of quality assets and processes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Scheduled extraction coordinated with Billing System and Accounting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Staging and Cleansing using SSIS, POSH regex, and SISS workflow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“Lights Out” extraction interface thru Java Jar files called from PowerShell (POSH)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Flow Triggers from email listener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8F061F-BF1D-4BD9-A35F-9869282A64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8368" y="1853248"/>
            <a:ext cx="3189638" cy="585152"/>
          </a:xfrm>
        </p:spPr>
        <p:txBody>
          <a:bodyPr/>
          <a:lstStyle/>
          <a:p>
            <a:r>
              <a:rPr lang="en-US" sz="1800" dirty="0"/>
              <a:t>Data Visualization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5638AF-724A-4FA1-999C-7F996C394FF5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114837" y="2504447"/>
            <a:ext cx="2935997" cy="319512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Azure Power BI  Pro (PBI) E5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Integrated control files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Effective Fully Loaded Hourly Consultant Costs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Project Groups of Interest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Key Considerations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Filtering, Drill Down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User and Developer Training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Client to Extend Dashboard Visualizations</a:t>
            </a:r>
          </a:p>
          <a:p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42D8FEC9-FCDC-4593-92EF-87D0177B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 2019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B6BCD16-4B98-412D-90EB-5861E2257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pluralpoint and aspect software inc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B17B40F-6FB8-4BF5-BF64-FA9224B7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51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B59A-305C-4762-9267-D6E94808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452718"/>
            <a:ext cx="8925109" cy="700265"/>
          </a:xfrm>
        </p:spPr>
        <p:txBody>
          <a:bodyPr/>
          <a:lstStyle/>
          <a:p>
            <a:r>
              <a:rPr lang="en-US" dirty="0"/>
              <a:t>Data Lake – Data Warehouse</a:t>
            </a:r>
            <a:br>
              <a:rPr lang="en-US" dirty="0"/>
            </a:br>
            <a:r>
              <a:rPr lang="en-US" sz="2400" dirty="0"/>
              <a:t>Approaches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DE084-9879-4644-9379-BA9F55A6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Jan 2019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8E39-87F7-49B0-A645-B5DA5ACE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pluralpoint and aspect software inc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7AD2A-9769-442C-9140-ED708FF5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47B63-1A2B-4FFF-ADDE-4BCF75209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29" y="1757824"/>
            <a:ext cx="5984684" cy="4789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B961C9-C0FE-49CC-9CF6-32C8648669B2}"/>
              </a:ext>
            </a:extLst>
          </p:cNvPr>
          <p:cNvSpPr txBox="1"/>
          <p:nvPr/>
        </p:nvSpPr>
        <p:spPr>
          <a:xfrm>
            <a:off x="7142813" y="6301393"/>
            <a:ext cx="1894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Courtesy of BLUEGRANITE</a:t>
            </a:r>
          </a:p>
        </p:txBody>
      </p:sp>
    </p:spTree>
    <p:extLst>
      <p:ext uri="{BB962C8B-B14F-4D97-AF65-F5344CB8AC3E}">
        <p14:creationId xmlns:p14="http://schemas.microsoft.com/office/powerpoint/2010/main" val="327164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B59A-305C-4762-9267-D6E94808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452718"/>
            <a:ext cx="9449765" cy="1124291"/>
          </a:xfrm>
        </p:spPr>
        <p:txBody>
          <a:bodyPr/>
          <a:lstStyle/>
          <a:p>
            <a:r>
              <a:rPr lang="en-US" sz="4400" dirty="0"/>
              <a:t>Secure the VMs and </a:t>
            </a:r>
            <a:r>
              <a:rPr lang="en-US" sz="4400" dirty="0" err="1"/>
              <a:t>VNet</a:t>
            </a:r>
            <a:br>
              <a:rPr lang="en-US" sz="4400" dirty="0"/>
            </a:br>
            <a:r>
              <a:rPr lang="en-US" sz="2400" dirty="0"/>
              <a:t> Developer Client - Azure P2S VPN and NSG </a:t>
            </a:r>
            <a:r>
              <a:rPr lang="en-US" sz="1800" dirty="0"/>
              <a:t>(Network Security Group)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DE084-9879-4644-9379-BA9F55A6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Jan 2019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48E39-87F7-49B0-A645-B5DA5ACE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pluralpoint and aspect software inc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7AD2A-9769-442C-9140-ED708FF5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EAC49-F9FC-4594-95A9-BCB842CE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10" y="1740312"/>
            <a:ext cx="2658274" cy="2550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07454E-7F84-4738-8B85-15898D7CA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567" y="4341434"/>
            <a:ext cx="3701146" cy="23445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D17CFE-23DA-4895-AD64-94A6358F36C4}"/>
              </a:ext>
            </a:extLst>
          </p:cNvPr>
          <p:cNvSpPr/>
          <p:nvPr/>
        </p:nvSpPr>
        <p:spPr>
          <a:xfrm>
            <a:off x="646110" y="4629464"/>
            <a:ext cx="31687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https://docs.microsoft.com/en-us/azure/vpn-gateway/vpn-gateway-howto-point-to-site-resource-manager-portal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1219C3-0785-4229-A244-0DE20C254558}"/>
              </a:ext>
            </a:extLst>
          </p:cNvPr>
          <p:cNvSpPr/>
          <p:nvPr/>
        </p:nvSpPr>
        <p:spPr>
          <a:xfrm>
            <a:off x="1285855" y="1772049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Windows 10 </a:t>
            </a:r>
            <a:r>
              <a:rPr lang="en-US" sz="1400" b="1" dirty="0">
                <a:solidFill>
                  <a:schemeClr val="bg1"/>
                </a:solidFill>
              </a:rPr>
              <a:t>Client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26362-19BF-44DF-9D36-535F9334C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381" y="1740312"/>
            <a:ext cx="4437528" cy="232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391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506</Words>
  <Application>Microsoft Office PowerPoint</Application>
  <PresentationFormat>Widescreen</PresentationFormat>
  <Paragraphs>137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Comic Sans MS</vt:lpstr>
      <vt:lpstr>Wingdings 3</vt:lpstr>
      <vt:lpstr>Ion</vt:lpstr>
      <vt:lpstr>Microsoft Data Fest 2019 Azure Solutions </vt:lpstr>
      <vt:lpstr>Agenda – Azure Solutions</vt:lpstr>
      <vt:lpstr>Credits &amp; Good References</vt:lpstr>
      <vt:lpstr>Solution Architecture</vt:lpstr>
      <vt:lpstr>Solution Architecture SSIS and ADF</vt:lpstr>
      <vt:lpstr>Solution Architecture SSIS &amp; ADF Simplified</vt:lpstr>
      <vt:lpstr>SSIS/PBI Solution  Components and Highlights</vt:lpstr>
      <vt:lpstr>Data Lake – Data Warehouse Approaches</vt:lpstr>
      <vt:lpstr>Secure the VMs and VNet  Developer Client - Azure P2S VPN and NSG (Network Security Group) </vt:lpstr>
      <vt:lpstr>Data Engineering</vt:lpstr>
      <vt:lpstr>Revenue, Cost, Margins, Variance (Budget vs Actual) by Client (Orgs), Project &amp; Task, Phases, by Date, Consultant, Service Offerings</vt:lpstr>
      <vt:lpstr>Project Types</vt:lpstr>
      <vt:lpstr>Project Completion Detail</vt:lpstr>
      <vt:lpstr>Assignments</vt:lpstr>
      <vt:lpstr>Source Data Extract - Time &amp; Cost, etc. </vt:lpstr>
      <vt:lpstr>SSIS/PBI DEMO</vt:lpstr>
      <vt:lpstr>Azure Data Factory Pipeline Solutions </vt:lpstr>
      <vt:lpstr>Azure Data Factory Pipeline Solutions  Error Handling and Debug</vt:lpstr>
      <vt:lpstr>Azure Data Factory Pipeline Solutions  Blob to Table </vt:lpstr>
      <vt:lpstr>Azure Data Factory Pipeline Solutions  Cascade Pipelines</vt:lpstr>
      <vt:lpstr>Azure Data Factory Pipeline Solutions  DEMO</vt:lpstr>
      <vt:lpstr>General Q &amp; A  Thank You   timrobertsusa@pluralpoint.com  vikas.gaikwad@aspect.com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pluralpoint</dc:title>
  <dc:creator>Tim Roberts</dc:creator>
  <cp:lastModifiedBy>Tim Roberts</cp:lastModifiedBy>
  <cp:revision>2</cp:revision>
  <dcterms:created xsi:type="dcterms:W3CDTF">2018-12-18T17:39:51Z</dcterms:created>
  <dcterms:modified xsi:type="dcterms:W3CDTF">2019-01-09T02:18:19Z</dcterms:modified>
</cp:coreProperties>
</file>